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BC2072-EAEA-4442-B2C5-5BB51A7628E8}">
  <a:tblStyle styleId="{3CBC2072-EAEA-4442-B2C5-5BB51A7628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cdabe48d7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cdabe48d7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cdabe48d7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4cdabe48d7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cdabe48d7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cdabe48d7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cdabe48d7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4cdabe48d7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cdabe48d7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4cdabe48d7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cdabe48d7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4cdabe48d7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cdabe48d7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cdabe48d7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4cdabe48d7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4cdabe48d7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cdabe48d7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4cdabe48d7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cdabe48d7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cdabe48d7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cdabe48d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cdabe48d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4cdabe48d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4cdabe48d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cdabe48d7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4cdabe48d7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cdabe48d7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cdabe48d7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4cdabe48d7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4cdabe48d7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4cdabe48d7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4cdabe48d7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cdabe48d7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cdabe48d7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cdabe48d7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4cdabe48d7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4cdabe48d7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4cdabe48d7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cdabe48d7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cdabe48d7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cdabe48d7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4cdabe48d7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4cdabe48d7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4cdabe48d7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16.jpg"/><Relationship Id="rId5" Type="http://schemas.openxmlformats.org/officeDocument/2006/relationships/image" Target="../media/image6.jpg"/><Relationship Id="rId6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21225" y="713275"/>
            <a:ext cx="8222100" cy="30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Trebuchet MS"/>
                <a:ea typeface="Trebuchet MS"/>
                <a:cs typeface="Trebuchet MS"/>
                <a:sym typeface="Trebuchet MS"/>
              </a:rPr>
              <a:t>A proposal to	investigate three technical solutions to prevent dirty </a:t>
            </a:r>
            <a:r>
              <a:rPr lang="tr">
                <a:latin typeface="Trebuchet MS"/>
                <a:ea typeface="Trebuchet MS"/>
                <a:cs typeface="Trebuchet MS"/>
                <a:sym typeface="Trebuchet MS"/>
              </a:rPr>
              <a:t>masjid toilet</a:t>
            </a:r>
            <a:r>
              <a:rPr lang="tr">
                <a:latin typeface="Trebuchet MS"/>
                <a:ea typeface="Trebuchet MS"/>
                <a:cs typeface="Trebuchet MS"/>
                <a:sym typeface="Trebuchet MS"/>
              </a:rPr>
              <a:t> in Ankara Gençlik Parkı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87" name="Google Shape;87;p13"/>
          <p:cNvSpPr/>
          <p:nvPr/>
        </p:nvSpPr>
        <p:spPr>
          <a:xfrm>
            <a:off x="883675" y="3885650"/>
            <a:ext cx="2028000" cy="969600"/>
          </a:xfrm>
          <a:prstGeom prst="roundRect">
            <a:avLst>
              <a:gd fmla="val 16667" name="adj"/>
            </a:avLst>
          </a:prstGeom>
          <a:solidFill>
            <a:srgbClr val="8316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121600" y="3885650"/>
            <a:ext cx="1744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Kutay Şenyiğit</a:t>
            </a:r>
            <a:endParaRPr sz="1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21902377</a:t>
            </a:r>
            <a:endParaRPr sz="1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ENG 401-12</a:t>
            </a:r>
            <a:endParaRPr sz="1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Problem Definition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Who:</a:t>
            </a:r>
            <a:r>
              <a:rPr b="1" lang="tr"/>
              <a:t> The people who visits Ankara Gençlik Parkı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What:</a:t>
            </a:r>
            <a:r>
              <a:rPr b="1" lang="tr"/>
              <a:t> Cleaning is made in a frequency not after a problem occurs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When:</a:t>
            </a:r>
            <a:r>
              <a:rPr b="1" lang="tr"/>
              <a:t> Always but most at weekends and special days like end of the school day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Where:</a:t>
            </a:r>
            <a:r>
              <a:rPr b="1" lang="tr"/>
              <a:t> Ankara Gençlik Parkı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Why:</a:t>
            </a:r>
            <a:r>
              <a:rPr b="1" lang="tr"/>
              <a:t> Lack of ability to call staff when it is needed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How:</a:t>
            </a:r>
            <a:r>
              <a:rPr b="1" lang="tr"/>
              <a:t> This is an important problem because it increase risk of diseases </a:t>
            </a:r>
            <a:endParaRPr b="1"/>
          </a:p>
        </p:txBody>
      </p:sp>
      <p:sp>
        <p:nvSpPr>
          <p:cNvPr id="199" name="Google Shape;199;p22"/>
          <p:cNvSpPr txBox="1"/>
          <p:nvPr>
            <p:ph idx="12" type="sldNum"/>
          </p:nvPr>
        </p:nvSpPr>
        <p:spPr>
          <a:xfrm>
            <a:off x="8595306" y="47809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Problem Definition</a:t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831616"/>
                </a:solidFill>
              </a:rPr>
              <a:t>Root Cause:</a:t>
            </a:r>
            <a:r>
              <a:rPr lang="tr">
                <a:solidFill>
                  <a:srgbClr val="000000"/>
                </a:solidFill>
              </a:rPr>
              <a:t> Cleaning staff is not cleaning the restroom when it is needed.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tr">
                <a:solidFill>
                  <a:srgbClr val="000000"/>
                </a:solidFill>
              </a:rPr>
              <a:t>Floors are wet and dirty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tr">
                <a:solidFill>
                  <a:srgbClr val="000000"/>
                </a:solidFill>
              </a:rPr>
              <a:t>Sink is not clean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tr">
                <a:solidFill>
                  <a:srgbClr val="000000"/>
                </a:solidFill>
              </a:rPr>
              <a:t>Toilet cubicle are not clean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>
                <a:solidFill>
                  <a:srgbClr val="000000"/>
                </a:solidFill>
              </a:rPr>
              <a:t>The restroom is cleaned everyday for only 5 times by municipality [7].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6" name="Google Shape;206;p23"/>
          <p:cNvSpPr txBox="1"/>
          <p:nvPr>
            <p:ph idx="12" type="sldNum"/>
          </p:nvPr>
        </p:nvSpPr>
        <p:spPr>
          <a:xfrm>
            <a:off x="8595306" y="47809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Proposed Solutions</a:t>
            </a:r>
            <a:endParaRPr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831616"/>
                </a:solidFill>
              </a:rPr>
              <a:t>1-</a:t>
            </a:r>
            <a:r>
              <a:rPr lang="tr"/>
              <a:t> A QR code for letting the staff know which part of the restroom have a problem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831616"/>
                </a:solidFill>
              </a:rPr>
              <a:t>2-</a:t>
            </a:r>
            <a:r>
              <a:rPr lang="tr">
                <a:solidFill>
                  <a:srgbClr val="831616"/>
                </a:solidFill>
              </a:rPr>
              <a:t> </a:t>
            </a:r>
            <a:r>
              <a:rPr lang="tr"/>
              <a:t>No Touch Button </a:t>
            </a:r>
            <a:r>
              <a:rPr lang="tr"/>
              <a:t>for calling the staff to indicate that there is a problem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tr">
                <a:solidFill>
                  <a:srgbClr val="831616"/>
                </a:solidFill>
              </a:rPr>
              <a:t>3-</a:t>
            </a:r>
            <a:r>
              <a:rPr lang="tr">
                <a:solidFill>
                  <a:srgbClr val="831616"/>
                </a:solidFill>
              </a:rPr>
              <a:t> </a:t>
            </a:r>
            <a:r>
              <a:rPr lang="tr"/>
              <a:t>An automated system for calling the staff that </a:t>
            </a:r>
            <a:r>
              <a:rPr lang="tr"/>
              <a:t>consist</a:t>
            </a:r>
            <a:r>
              <a:rPr lang="tr"/>
              <a:t> of dirt detection system, water leak </a:t>
            </a:r>
            <a:r>
              <a:rPr lang="tr"/>
              <a:t>detector</a:t>
            </a:r>
            <a:r>
              <a:rPr lang="tr"/>
              <a:t> and waste bin fill-level sensors </a:t>
            </a:r>
            <a:endParaRPr/>
          </a:p>
        </p:txBody>
      </p:sp>
      <p:sp>
        <p:nvSpPr>
          <p:cNvPr id="213" name="Google Shape;213;p24"/>
          <p:cNvSpPr txBox="1"/>
          <p:nvPr>
            <p:ph idx="12" type="sldNum"/>
          </p:nvPr>
        </p:nvSpPr>
        <p:spPr>
          <a:xfrm>
            <a:off x="8517081" y="47809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Solution 1: QR Code System</a:t>
            </a:r>
            <a:endParaRPr/>
          </a:p>
        </p:txBody>
      </p:sp>
      <p:sp>
        <p:nvSpPr>
          <p:cNvPr id="219" name="Google Shape;219;p25"/>
          <p:cNvSpPr txBox="1"/>
          <p:nvPr>
            <p:ph idx="12" type="sldNum"/>
          </p:nvPr>
        </p:nvSpPr>
        <p:spPr>
          <a:xfrm>
            <a:off x="8669996" y="4817708"/>
            <a:ext cx="474000" cy="3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0" y="1496782"/>
            <a:ext cx="1106115" cy="10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/>
          <p:nvPr/>
        </p:nvSpPr>
        <p:spPr>
          <a:xfrm>
            <a:off x="2597479" y="1717321"/>
            <a:ext cx="737400" cy="56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440" y="1204276"/>
            <a:ext cx="1673081" cy="316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5561" y="1204276"/>
            <a:ext cx="1673081" cy="3163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/>
          <p:nvPr/>
        </p:nvSpPr>
        <p:spPr>
          <a:xfrm>
            <a:off x="5695672" y="1631734"/>
            <a:ext cx="737400" cy="56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9927" y="1258629"/>
            <a:ext cx="991853" cy="131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862625" y="4429375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11:  QR Code System [8]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Solution 2: No Touch Button Notification System</a:t>
            </a:r>
            <a:endParaRPr/>
          </a:p>
        </p:txBody>
      </p:sp>
      <p:sp>
        <p:nvSpPr>
          <p:cNvPr id="232" name="Google Shape;232;p26"/>
          <p:cNvSpPr txBox="1"/>
          <p:nvPr>
            <p:ph idx="12" type="sldNum"/>
          </p:nvPr>
        </p:nvSpPr>
        <p:spPr>
          <a:xfrm>
            <a:off x="8595306" y="48097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13" y="1123650"/>
            <a:ext cx="395287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/>
          <p:nvPr/>
        </p:nvSpPr>
        <p:spPr>
          <a:xfrm>
            <a:off x="4571991" y="2131423"/>
            <a:ext cx="824100" cy="63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799" y="1649897"/>
            <a:ext cx="1108880" cy="148114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>
            <a:off x="2199450" y="376315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12:  No Touch Button Notification System  [9]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How it works?</a:t>
            </a:r>
            <a:endParaRPr/>
          </a:p>
        </p:txBody>
      </p:sp>
      <p:sp>
        <p:nvSpPr>
          <p:cNvPr id="242" name="Google Shape;242;p27"/>
          <p:cNvSpPr txBox="1"/>
          <p:nvPr>
            <p:ph idx="12" type="sldNum"/>
          </p:nvPr>
        </p:nvSpPr>
        <p:spPr>
          <a:xfrm>
            <a:off x="8595306" y="48065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1875"/>
            <a:ext cx="3053100" cy="20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311700" y="3820400"/>
            <a:ext cx="415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1000 m  - 3000 m distance range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Ability to send stop information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579375" y="34664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13:  Taxi Buttons [19]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3602725" y="1473200"/>
            <a:ext cx="1756200" cy="18918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200" y="515300"/>
            <a:ext cx="3305100" cy="33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 txBox="1"/>
          <p:nvPr/>
        </p:nvSpPr>
        <p:spPr>
          <a:xfrm>
            <a:off x="6328425" y="361645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14:  No Touch Button [20]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Solution 3: Automated System</a:t>
            </a:r>
            <a:endParaRPr/>
          </a:p>
        </p:txBody>
      </p:sp>
      <p:sp>
        <p:nvSpPr>
          <p:cNvPr id="254" name="Google Shape;254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313" y="1017800"/>
            <a:ext cx="2220426" cy="28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/>
        </p:nvSpPr>
        <p:spPr>
          <a:xfrm>
            <a:off x="611775" y="4353750"/>
            <a:ext cx="32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IoT enabled Bin [18].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3167325" y="4353750"/>
            <a:ext cx="32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Water Leak Detector [14].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00" y="1185899"/>
            <a:ext cx="2644899" cy="26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5075" y="1472799"/>
            <a:ext cx="3318924" cy="23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/>
        </p:nvSpPr>
        <p:spPr>
          <a:xfrm>
            <a:off x="6255400" y="4353750"/>
            <a:ext cx="32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Dirt detection algorithm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[17].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964575" y="3998875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15 [15]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3884475" y="3956875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16 [14]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6925850" y="391525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17 [16]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Criteria for Assessing Proposed Solutions</a:t>
            </a:r>
            <a:endParaRPr/>
          </a:p>
        </p:txBody>
      </p:sp>
      <p:sp>
        <p:nvSpPr>
          <p:cNvPr id="269" name="Google Shape;269;p29"/>
          <p:cNvSpPr txBox="1"/>
          <p:nvPr>
            <p:ph idx="1" type="body"/>
          </p:nvPr>
        </p:nvSpPr>
        <p:spPr>
          <a:xfrm>
            <a:off x="311700" y="1017800"/>
            <a:ext cx="8900400" cy="3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200">
                <a:solidFill>
                  <a:schemeClr val="accent3"/>
                </a:solidFill>
              </a:rPr>
              <a:t>1-COST</a:t>
            </a:r>
            <a:endParaRPr b="1" sz="9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5749">
                <a:solidFill>
                  <a:schemeClr val="dk1"/>
                </a:solidFill>
              </a:rPr>
              <a:t>1.1 QR Code System</a:t>
            </a:r>
            <a:endParaRPr b="1" sz="5749">
              <a:solidFill>
                <a:schemeClr val="dk1"/>
              </a:solidFill>
            </a:endParaRPr>
          </a:p>
          <a:p>
            <a:pPr indent="-313524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design website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domain and host of the website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phones that will be given to the cleaning staff</a:t>
            </a:r>
            <a:endParaRPr b="1" sz="5349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5749">
                <a:solidFill>
                  <a:schemeClr val="dk1"/>
                </a:solidFill>
              </a:rPr>
              <a:t>1.2</a:t>
            </a:r>
            <a:r>
              <a:rPr b="1" lang="tr" sz="5749">
                <a:solidFill>
                  <a:schemeClr val="dk1"/>
                </a:solidFill>
              </a:rPr>
              <a:t> No Touch Button System</a:t>
            </a:r>
            <a:endParaRPr b="1" sz="5749">
              <a:solidFill>
                <a:schemeClr val="dk1"/>
              </a:solidFill>
            </a:endParaRPr>
          </a:p>
          <a:p>
            <a:pPr indent="-313524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taxi button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no touch button</a:t>
            </a:r>
            <a:endParaRPr b="1" sz="5349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5749">
                <a:solidFill>
                  <a:schemeClr val="dk1"/>
                </a:solidFill>
              </a:rPr>
              <a:t>1.3 Automated System</a:t>
            </a:r>
            <a:endParaRPr b="1" sz="5749">
              <a:solidFill>
                <a:schemeClr val="dk1"/>
              </a:solidFill>
            </a:endParaRPr>
          </a:p>
          <a:p>
            <a:pPr indent="-313524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IoT enabled bin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water leak dedector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systems that detecs dirt</a:t>
            </a:r>
            <a:endParaRPr b="1" sz="5349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9"/>
          <p:cNvSpPr txBox="1"/>
          <p:nvPr>
            <p:ph idx="12" type="sldNum"/>
          </p:nvPr>
        </p:nvSpPr>
        <p:spPr>
          <a:xfrm>
            <a:off x="8595306" y="47920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Criteria for Assessing Proposed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accent3"/>
                </a:solidFill>
              </a:rPr>
              <a:t>2- </a:t>
            </a:r>
            <a:r>
              <a:rPr b="1" lang="tr" sz="3000">
                <a:solidFill>
                  <a:schemeClr val="accent3"/>
                </a:solidFill>
              </a:rPr>
              <a:t>Applicability</a:t>
            </a:r>
            <a:endParaRPr b="1" sz="3000">
              <a:solidFill>
                <a:schemeClr val="accent3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accent3"/>
                </a:solidFill>
              </a:rPr>
              <a:t>3- Efficiency</a:t>
            </a:r>
            <a:endParaRPr b="1" sz="3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7" name="Google Shape;277;p30"/>
          <p:cNvSpPr txBox="1"/>
          <p:nvPr>
            <p:ph idx="12" type="sldNum"/>
          </p:nvPr>
        </p:nvSpPr>
        <p:spPr>
          <a:xfrm>
            <a:off x="8539731" y="47809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Proposed Research Methodology</a:t>
            </a:r>
            <a:endParaRPr/>
          </a:p>
        </p:txBody>
      </p:sp>
      <p:sp>
        <p:nvSpPr>
          <p:cNvPr id="283" name="Google Shape;283;p31"/>
          <p:cNvSpPr txBox="1"/>
          <p:nvPr>
            <p:ph idx="12" type="sldNum"/>
          </p:nvPr>
        </p:nvSpPr>
        <p:spPr>
          <a:xfrm>
            <a:off x="8548781" y="47498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284" name="Google Shape;284;p31"/>
          <p:cNvSpPr txBox="1"/>
          <p:nvPr/>
        </p:nvSpPr>
        <p:spPr>
          <a:xfrm>
            <a:off x="-96700" y="1996250"/>
            <a:ext cx="3772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How the collected signals of the detectors will notify the staff will be consultant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How efficient the solutions are will be asked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747725" y="1398600"/>
            <a:ext cx="27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Expert Opinion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3947700" y="1398600"/>
            <a:ext cx="27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Market Research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6858800" y="1398600"/>
            <a:ext cx="27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Literature Review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3613500" y="2048400"/>
            <a:ext cx="260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Required hardwares, softwares or cloud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services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 will be determined on internet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6378575" y="1996250"/>
            <a:ext cx="271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How efficient the solutions are will be researched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" name="Google Shape;290;p31"/>
          <p:cNvCxnSpPr/>
          <p:nvPr/>
        </p:nvCxnSpPr>
        <p:spPr>
          <a:xfrm rot="10800000">
            <a:off x="577750" y="1880600"/>
            <a:ext cx="2028000" cy="11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1"/>
          <p:cNvCxnSpPr/>
          <p:nvPr/>
        </p:nvCxnSpPr>
        <p:spPr>
          <a:xfrm rot="10800000">
            <a:off x="3902700" y="1848900"/>
            <a:ext cx="2028000" cy="11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31"/>
          <p:cNvCxnSpPr/>
          <p:nvPr/>
        </p:nvCxnSpPr>
        <p:spPr>
          <a:xfrm rot="10800000">
            <a:off x="6804300" y="1880600"/>
            <a:ext cx="2028000" cy="11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Contents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Introduction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Problem Definition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Proposed Solutions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Criteria for Assessing Proposed Solutions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Proposed Research Methodology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References</a:t>
            </a:r>
            <a:endParaRPr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629500" y="4780950"/>
            <a:ext cx="51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tr" sz="2000"/>
              <a:t>‹#›</a:t>
            </a:fld>
            <a:endParaRPr b="1"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References</a:t>
            </a:r>
            <a:endParaRPr/>
          </a:p>
        </p:txBody>
      </p:sp>
      <p:sp>
        <p:nvSpPr>
          <p:cNvPr id="298" name="Google Shape;298;p32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/>
              <a:t>[1] </a:t>
            </a:r>
            <a:r>
              <a:rPr lang="tr" sz="4000">
                <a:solidFill>
                  <a:srgbClr val="000000"/>
                </a:solidFill>
              </a:rPr>
              <a:t>“Urinary frequency,” </a:t>
            </a:r>
            <a:r>
              <a:rPr i="1" lang="tr" sz="4000">
                <a:solidFill>
                  <a:srgbClr val="000000"/>
                </a:solidFill>
              </a:rPr>
              <a:t>Bladder &amp; Bowel Community</a:t>
            </a:r>
            <a:r>
              <a:rPr lang="tr" sz="4000">
                <a:solidFill>
                  <a:srgbClr val="000000"/>
                </a:solidFill>
              </a:rPr>
              <a:t>, 16-Aug-2021. [Online]. Available: https://www.bladderandbowel.org/bladder/bladder-conditions-and-symptoms/frequency/#:~:text=For%20most%20people%2C%20the%20normal,times%20they%20visit%20the%20toilet.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[2] </a:t>
            </a:r>
            <a:r>
              <a:rPr lang="tr" sz="4000">
                <a:solidFill>
                  <a:srgbClr val="000000"/>
                </a:solidFill>
              </a:rPr>
              <a:t>“Survey reveals top ten restroom complaints/usage stats,” </a:t>
            </a:r>
            <a:r>
              <a:rPr i="1" lang="tr" sz="4000">
                <a:solidFill>
                  <a:srgbClr val="000000"/>
                </a:solidFill>
              </a:rPr>
              <a:t>CleanLink</a:t>
            </a:r>
            <a:r>
              <a:rPr lang="tr" sz="4000">
                <a:solidFill>
                  <a:srgbClr val="000000"/>
                </a:solidFill>
              </a:rPr>
              <a:t>. [Online]. Available: https://www.cleanlink.com/news/article/Survey-Reveals-Top-Ten-Restroom-ComplaintsUsage-Stats--19737.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[3]</a:t>
            </a:r>
            <a:r>
              <a:rPr lang="tr" sz="4000">
                <a:solidFill>
                  <a:srgbClr val="000000"/>
                </a:solidFill>
              </a:rPr>
              <a:t>“Research,” </a:t>
            </a:r>
            <a:r>
              <a:rPr i="1" lang="tr" sz="4000">
                <a:solidFill>
                  <a:srgbClr val="000000"/>
                </a:solidFill>
              </a:rPr>
              <a:t>ONE HUNDRED RESTROOMS</a:t>
            </a:r>
            <a:r>
              <a:rPr lang="tr" sz="4000">
                <a:solidFill>
                  <a:srgbClr val="000000"/>
                </a:solidFill>
              </a:rPr>
              <a:t>, 13-Jan-2022. [Online]. Available: https://onehundredrestrooms.com/leading-in-public-restrooms/research/.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[4] </a:t>
            </a:r>
            <a:r>
              <a:rPr lang="tr" sz="4000">
                <a:solidFill>
                  <a:srgbClr val="000000"/>
                </a:solidFill>
              </a:rPr>
              <a:t>A. Callahan, “How bad are the germs in public restrooms, really?,” </a:t>
            </a:r>
            <a:r>
              <a:rPr i="1" lang="tr" sz="4000">
                <a:solidFill>
                  <a:srgbClr val="000000"/>
                </a:solidFill>
              </a:rPr>
              <a:t>The New York Times</a:t>
            </a:r>
            <a:r>
              <a:rPr lang="tr" sz="4000">
                <a:solidFill>
                  <a:srgbClr val="000000"/>
                </a:solidFill>
              </a:rPr>
              <a:t>, 21-Jun-2022. [Online]. Available: https://www.nytimes.com/2022/06/21/well/live/public-bathrooms-health-safety.html.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[5]  DEMİR E "Park Kullanım Kalıpları: Gençlik Parkı Ziyaretçileri Üzerine Bir Araştırma." Çağdaş Yerel Yönetimler,  14,  ss.19 - 42, 2005. 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[6] </a:t>
            </a:r>
            <a:r>
              <a:rPr lang="tr" sz="4000">
                <a:solidFill>
                  <a:srgbClr val="000000"/>
                </a:solidFill>
              </a:rPr>
              <a:t>E. Özden, “Ankara Gençlik Parkı - Nerede - Nasıl Gidilir ?,” </a:t>
            </a:r>
            <a:r>
              <a:rPr i="1" lang="tr" sz="4000">
                <a:solidFill>
                  <a:srgbClr val="000000"/>
                </a:solidFill>
              </a:rPr>
              <a:t>gezicenga.com</a:t>
            </a:r>
            <a:r>
              <a:rPr lang="tr" sz="4000">
                <a:solidFill>
                  <a:srgbClr val="000000"/>
                </a:solidFill>
              </a:rPr>
              <a:t>, 22-Nov-2019. [Online]. Available: https://gezicenga.com/ankara-genclik-parki/.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[7]</a:t>
            </a:r>
            <a:r>
              <a:rPr lang="tr" sz="4000">
                <a:solidFill>
                  <a:srgbClr val="000000"/>
                </a:solidFill>
              </a:rPr>
              <a:t> Anonymous, Staff. 2022.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References</a:t>
            </a:r>
            <a:endParaRPr/>
          </a:p>
        </p:txBody>
      </p:sp>
      <p:sp>
        <p:nvSpPr>
          <p:cNvPr id="305" name="Google Shape;305;p33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[8] K. Şenyiğit, </a:t>
            </a:r>
            <a:r>
              <a:rPr i="1" lang="tr" sz="4000">
                <a:solidFill>
                  <a:srgbClr val="000000"/>
                </a:solidFill>
              </a:rPr>
              <a:t>QR code system</a:t>
            </a:r>
            <a:r>
              <a:rPr lang="tr" sz="4000">
                <a:solidFill>
                  <a:srgbClr val="000000"/>
                </a:solidFill>
              </a:rPr>
              <a:t>. 2022.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[9] K. Şenyiğit, </a:t>
            </a:r>
            <a:r>
              <a:rPr i="1" lang="tr" sz="4000">
                <a:solidFill>
                  <a:srgbClr val="000000"/>
                </a:solidFill>
              </a:rPr>
              <a:t> No Touch Button Notification System</a:t>
            </a:r>
            <a:r>
              <a:rPr lang="tr" sz="4000">
                <a:solidFill>
                  <a:srgbClr val="000000"/>
                </a:solidFill>
              </a:rPr>
              <a:t>. 2022.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[10] </a:t>
            </a:r>
            <a:r>
              <a:rPr lang="tr" sz="4000">
                <a:solidFill>
                  <a:srgbClr val="000000"/>
                </a:solidFill>
              </a:rPr>
              <a:t>“Hepatitis A,” </a:t>
            </a:r>
            <a:r>
              <a:rPr i="1" lang="tr" sz="4000">
                <a:solidFill>
                  <a:srgbClr val="000000"/>
                </a:solidFill>
              </a:rPr>
              <a:t>Centers for Disease Control and Prevention</a:t>
            </a:r>
            <a:r>
              <a:rPr lang="tr" sz="4000">
                <a:solidFill>
                  <a:srgbClr val="000000"/>
                </a:solidFill>
              </a:rPr>
              <a:t>, 22-Jul-2022. [Online]. Available: https://www.cdc.gov/dotw/hepatitisa/index.html. [Accessed: 26-Oct-2022].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[11</a:t>
            </a:r>
            <a:r>
              <a:rPr lang="tr" sz="4000">
                <a:solidFill>
                  <a:srgbClr val="000000"/>
                </a:solidFill>
              </a:rPr>
              <a:t>] </a:t>
            </a:r>
            <a:r>
              <a:rPr lang="tr" sz="4000">
                <a:solidFill>
                  <a:srgbClr val="000000"/>
                </a:solidFill>
              </a:rPr>
              <a:t>P. D. İF. T. A. H. A. R. KÖKSAL, </a:t>
            </a:r>
            <a:r>
              <a:rPr i="1" lang="tr" sz="4000">
                <a:solidFill>
                  <a:srgbClr val="000000"/>
                </a:solidFill>
              </a:rPr>
              <a:t>Salmonella Nedir, Belirtileri ve Tedavisi - Acıbadem Hayat</a:t>
            </a:r>
            <a:r>
              <a:rPr lang="tr" sz="4000">
                <a:solidFill>
                  <a:srgbClr val="000000"/>
                </a:solidFill>
              </a:rPr>
              <a:t>, 23-Sep-2022. [Online]. Available: https://www.acibadem.com.tr/hayat/salmonella-nedir/. [Accessed: 26-Oct-2022].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[12] C. Arbanas, “How highly contagious norovirus infection gets its start,” </a:t>
            </a:r>
            <a:r>
              <a:rPr i="1" lang="tr" sz="4000">
                <a:solidFill>
                  <a:srgbClr val="000000"/>
                </a:solidFill>
              </a:rPr>
              <a:t>Washington University School of Medicine in St. Louis</a:t>
            </a:r>
            <a:r>
              <a:rPr lang="tr" sz="4000">
                <a:solidFill>
                  <a:srgbClr val="000000"/>
                </a:solidFill>
              </a:rPr>
              <a:t>, 19-Apr-2018. [Online]. Available: https://medicine.wustl.edu/news/how-fast-spreading-norovirus-infection-gets-its-start/. [Accessed: 26-Oct-2022].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[13] E. Akama, “Japanese toilet - toilet logo,” </a:t>
            </a:r>
            <a:r>
              <a:rPr i="1" lang="tr" sz="4000">
                <a:solidFill>
                  <a:srgbClr val="000000"/>
                </a:solidFill>
              </a:rPr>
              <a:t>Japan Explorer</a:t>
            </a:r>
            <a:r>
              <a:rPr lang="tr" sz="4000">
                <a:solidFill>
                  <a:srgbClr val="000000"/>
                </a:solidFill>
              </a:rPr>
              <a:t>, 18-Dec-2015. [Online]. Available: https://www.japanexplorer.com.au/japanese-toilet/toilet-logo/. [Accessed: 26-Oct-2022].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[14] “Amazon.” [Online]. Available: https://www.amazon.com/Detector-Wireless-Notification-Security-Basement/dp/B07J9HZ5VN. [Accessed: 25-Oct-2022].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6" name="Google Shape;306;p3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"/>
          <p:cNvSpPr txBox="1"/>
          <p:nvPr>
            <p:ph idx="4294967295" type="body"/>
          </p:nvPr>
        </p:nvSpPr>
        <p:spPr>
          <a:xfrm>
            <a:off x="311700" y="1229875"/>
            <a:ext cx="8520600" cy="3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[15] Axess Industries, “Poubelle d'extérieur en plastique: Corbeilles de propreté,” </a:t>
            </a:r>
            <a:r>
              <a:rPr i="1" lang="tr" sz="1000">
                <a:solidFill>
                  <a:srgbClr val="000000"/>
                </a:solidFill>
              </a:rPr>
              <a:t>Axess Industries</a:t>
            </a:r>
            <a:r>
              <a:rPr lang="tr" sz="1000">
                <a:solidFill>
                  <a:srgbClr val="000000"/>
                </a:solidFill>
              </a:rPr>
              <a:t>. [Online]. Available: https://www.axess-industries.com/mobilier-urbain/amenagement-urbain/corbeilles-de-proprete/poubelle-d-exterieur-en-plastique-p-182139.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[16] Filtreleme ölçütü: IBM Cloud Education, “Yapay Zeka (AI) nedir?,” </a:t>
            </a:r>
            <a:r>
              <a:rPr i="1" lang="tr" sz="1000">
                <a:solidFill>
                  <a:srgbClr val="000000"/>
                </a:solidFill>
              </a:rPr>
              <a:t>IBM</a:t>
            </a:r>
            <a:r>
              <a:rPr lang="tr" sz="1000">
                <a:solidFill>
                  <a:srgbClr val="000000"/>
                </a:solidFill>
              </a:rPr>
              <a:t>. [Online]. Available: https://www.ibm.com/tr-tr/cloud/learn/what-is-artificial-intelligence.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[17] B. Ramalingam, P. Veerajagadheswar, M. Ilyas, M. R. Elara, and A. Manimuthu, “Vision-based dirt detection and adaptive tiling scheme for selective area coverage,” </a:t>
            </a:r>
            <a:r>
              <a:rPr i="1" lang="tr" sz="1000">
                <a:solidFill>
                  <a:srgbClr val="000000"/>
                </a:solidFill>
              </a:rPr>
              <a:t>Journal of Sensors</a:t>
            </a:r>
            <a:r>
              <a:rPr lang="tr" sz="1000">
                <a:solidFill>
                  <a:srgbClr val="000000"/>
                </a:solidFill>
              </a:rPr>
              <a:t>, 30-Dec-2018. [Online]. Available: https://www.hindawi.com/journals/js/2018/3035128/.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[18] “Smart Bin Sensor: Iot bin sensor singapore,” </a:t>
            </a:r>
            <a:r>
              <a:rPr i="1" lang="tr" sz="1000">
                <a:solidFill>
                  <a:srgbClr val="000000"/>
                </a:solidFill>
              </a:rPr>
              <a:t>Smart Bin Sensor | IoT Bin Sensor Singapore</a:t>
            </a:r>
            <a:r>
              <a:rPr lang="tr" sz="1000">
                <a:solidFill>
                  <a:srgbClr val="000000"/>
                </a:solidFill>
              </a:rPr>
              <a:t>, 21-Mar-2022. [Online]. Available: https://v3smarttech.com/fill-level-sensors/.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[19] J. Hüttenhölscher, “Turkish taxi calling sign stands on a street editorial image - image of stands, motor: 128036625,” </a:t>
            </a:r>
            <a:r>
              <a:rPr i="1" lang="tr" sz="1000">
                <a:solidFill>
                  <a:srgbClr val="000000"/>
                </a:solidFill>
              </a:rPr>
              <a:t>Dreamstime</a:t>
            </a:r>
            <a:r>
              <a:rPr lang="tr" sz="1000">
                <a:solidFill>
                  <a:srgbClr val="000000"/>
                </a:solidFill>
              </a:rPr>
              <a:t>. [Online]. Available: https://www.dreamstime.com/antalya-turkey-september-turkish-taxi-calling-sign-stands-street-antalya-turkish-taxi-calling-sign-stands-street-image128036625.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13" name="Google Shape;313;p3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[20] </a:t>
            </a:r>
            <a:r>
              <a:rPr lang="tr" sz="1100">
                <a:solidFill>
                  <a:srgbClr val="000000"/>
                </a:solidFill>
              </a:rPr>
              <a:t>“Gençlik Parkı Gerçekte Kime devredildi? Taraflar Yanıt Verdi,” </a:t>
            </a:r>
            <a:r>
              <a:rPr i="1" lang="tr" sz="1100">
                <a:solidFill>
                  <a:srgbClr val="000000"/>
                </a:solidFill>
              </a:rPr>
              <a:t>Independent Türkçe</a:t>
            </a:r>
            <a:r>
              <a:rPr lang="tr" sz="1100">
                <a:solidFill>
                  <a:srgbClr val="000000"/>
                </a:solidFill>
              </a:rPr>
              <a:t>, 18-Jun-2019. [Online]. Available: https://www.indyturk.com/node/42931/ekonomi%CC%87/gen%C3%A7lik-park%C4%B1-ger%C3%A7ekte-kime-devredildi-taraflar-yan%C4%B1t-verdi. [Accessed: 26-Oct-2022].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[21] K. Şenyiğit, </a:t>
            </a:r>
            <a:r>
              <a:rPr i="1" lang="tr" sz="1000">
                <a:solidFill>
                  <a:srgbClr val="000000"/>
                </a:solidFill>
              </a:rPr>
              <a:t>Gençlik Parkı Masjid Restroom</a:t>
            </a:r>
            <a:r>
              <a:rPr lang="tr" sz="1000">
                <a:solidFill>
                  <a:srgbClr val="000000"/>
                </a:solidFill>
              </a:rPr>
              <a:t>. 2022.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Introduction: Public Restrooms </a:t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424" y="2603944"/>
            <a:ext cx="1873338" cy="126950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100888" y="1406775"/>
            <a:ext cx="3200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tr" sz="1350"/>
              <a:t>For the normal </a:t>
            </a:r>
            <a:r>
              <a:rPr lang="tr" sz="1350"/>
              <a:t>people, in average  people</a:t>
            </a:r>
            <a:r>
              <a:rPr lang="tr" sz="1350"/>
              <a:t> urinate in every 4 hours [1].</a:t>
            </a:r>
            <a:endParaRPr sz="1350"/>
          </a:p>
        </p:txBody>
      </p:sp>
      <p:sp>
        <p:nvSpPr>
          <p:cNvPr id="104" name="Google Shape;104;p15"/>
          <p:cNvSpPr txBox="1"/>
          <p:nvPr/>
        </p:nvSpPr>
        <p:spPr>
          <a:xfrm>
            <a:off x="4455650" y="2857638"/>
            <a:ext cx="3357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tr" sz="1350">
                <a:solidFill>
                  <a:srgbClr val="222222"/>
                </a:solidFill>
                <a:highlight>
                  <a:srgbClr val="FFFFFF"/>
                </a:highlight>
              </a:rPr>
              <a:t>%</a:t>
            </a:r>
            <a:r>
              <a:rPr lang="tr" sz="1350">
                <a:solidFill>
                  <a:srgbClr val="222222"/>
                </a:solidFill>
                <a:highlight>
                  <a:srgbClr val="FFFFFF"/>
                </a:highlight>
              </a:rPr>
              <a:t>70 say they have had an unpleasant experience due to the conditions in a public restroom</a:t>
            </a:r>
            <a:r>
              <a:rPr lang="tr" sz="1350">
                <a:solidFill>
                  <a:srgbClr val="222222"/>
                </a:solidFill>
                <a:highlight>
                  <a:srgbClr val="FFFFFF"/>
                </a:highlight>
              </a:rPr>
              <a:t> [2].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4455650" y="2049450"/>
            <a:ext cx="3501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tr" sz="1350">
                <a:highlight>
                  <a:srgbClr val="FFFFFF"/>
                </a:highlight>
              </a:rPr>
              <a:t>People have an aversion to touching certain restroom surfaces</a:t>
            </a:r>
            <a:r>
              <a:rPr lang="tr" sz="1350"/>
              <a:t> </a:t>
            </a:r>
            <a:r>
              <a:rPr lang="tr" sz="1350">
                <a:highlight>
                  <a:srgbClr val="FFFFFF"/>
                </a:highlight>
              </a:rPr>
              <a:t> operate the toilet flusher with their foot  [2].</a:t>
            </a:r>
            <a:endParaRPr sz="1350">
              <a:highlight>
                <a:srgbClr val="FFFFFF"/>
              </a:highlight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4455650" y="3720363"/>
            <a:ext cx="3357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tr" sz="1350">
                <a:solidFill>
                  <a:srgbClr val="222222"/>
                </a:solidFill>
                <a:highlight>
                  <a:srgbClr val="FFFFFF"/>
                </a:highlight>
              </a:rPr>
              <a:t>London scientists say one out of six cell phones tests positive for fecal matter [2].</a:t>
            </a:r>
            <a:endParaRPr sz="13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1324669" y="3951275"/>
            <a:ext cx="124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 [13]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339025" y="1189575"/>
            <a:ext cx="4121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50">
                <a:solidFill>
                  <a:srgbClr val="222222"/>
                </a:solidFill>
                <a:highlight>
                  <a:srgbClr val="FFFFFF"/>
                </a:highlight>
              </a:rPr>
              <a:t>The 2016 Healthy Hand Washing Survey, conducted by restroom fixture manufacturer Bradley Corporation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Introduction: Health Risks of Public Restrooms</a:t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119025" y="3586350"/>
            <a:ext cx="243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Pathogenic microbes on toilets and other surfaces in public restrooms [3].</a:t>
            </a:r>
            <a:endParaRPr sz="1500"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651156" y="48178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2225"/>
            <a:ext cx="1795074" cy="17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2839950" y="3586350"/>
            <a:ext cx="24303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H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epatitis A in elementary school restrooms [3].</a:t>
            </a:r>
            <a:endParaRPr sz="1500">
              <a:solidFill>
                <a:srgbClr val="36363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5922900" y="3538425"/>
            <a:ext cx="283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S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almonella in dorm toilets [3].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161025" y="3111650"/>
            <a:ext cx="23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2: Pathogenic microbes [9]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1025" y="1257549"/>
            <a:ext cx="2388150" cy="17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950" y="1188650"/>
            <a:ext cx="2830201" cy="17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3281100" y="3111650"/>
            <a:ext cx="154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3: Hepatitis A [10]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6462050" y="3075900"/>
            <a:ext cx="154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4: Salmonella [11]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Introduction: Health Risks of Public Restrooms</a:t>
            </a:r>
            <a:endParaRPr/>
          </a:p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119025" y="3586350"/>
            <a:ext cx="243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595306" y="48097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131" name="Google Shape;131;p17"/>
          <p:cNvSpPr txBox="1"/>
          <p:nvPr/>
        </p:nvSpPr>
        <p:spPr>
          <a:xfrm>
            <a:off x="311700" y="3864150"/>
            <a:ext cx="65487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D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isease-causing viruses and bacteria back to public restrooms,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 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including norovirus in workspace, airplane and cruise ship bathrooms [3].</a:t>
            </a:r>
            <a:endParaRPr sz="1500">
              <a:solidFill>
                <a:srgbClr val="36363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/>
          </a:blip>
          <a:srcRect b="3340" l="6979" r="-6980" t="-3340"/>
          <a:stretch/>
        </p:blipFill>
        <p:spPr>
          <a:xfrm>
            <a:off x="2691375" y="1089838"/>
            <a:ext cx="3568725" cy="23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3609675" y="3541050"/>
            <a:ext cx="154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5: Norovirus  [12]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8600506" y="47984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140" name="Google Shape;140;p18"/>
          <p:cNvSpPr txBox="1"/>
          <p:nvPr/>
        </p:nvSpPr>
        <p:spPr>
          <a:xfrm>
            <a:off x="610300" y="3702650"/>
            <a:ext cx="6919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	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Do not mind paying 1$, 1€ or 1£ for qualitative toilet facilities [1].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610300" y="1985525"/>
            <a:ext cx="810000" cy="7494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610300" y="2075525"/>
            <a:ext cx="9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%67</a:t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1561000" y="2960213"/>
            <a:ext cx="612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bad experience with quality and hygiene of toilet facilities in a public space is a reason to visit this place less often or to stay shorter [1].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610300" y="2893325"/>
            <a:ext cx="810000" cy="7494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610300" y="2983325"/>
            <a:ext cx="9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%32</a:t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610300" y="3801125"/>
            <a:ext cx="810000" cy="7494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610300" y="3891125"/>
            <a:ext cx="9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%44</a:t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610300" y="1017800"/>
            <a:ext cx="7990200" cy="738900"/>
          </a:xfrm>
          <a:prstGeom prst="roundRect">
            <a:avLst>
              <a:gd fmla="val 16667" name="adj"/>
            </a:avLst>
          </a:prstGeom>
          <a:solidFill>
            <a:srgbClr val="8316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 txBox="1"/>
          <p:nvPr/>
        </p:nvSpPr>
        <p:spPr>
          <a:xfrm>
            <a:off x="781725" y="998225"/>
            <a:ext cx="8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CF2"/>
                </a:solidFill>
                <a:latin typeface="Roboto"/>
                <a:ea typeface="Roboto"/>
                <a:cs typeface="Roboto"/>
                <a:sym typeface="Roboto"/>
              </a:rPr>
              <a:t>ONE HUNDRED has initiated an online survey with 4546 participants in 8 countries in December 2020 [1].</a:t>
            </a:r>
            <a:endParaRPr b="1" sz="1800">
              <a:solidFill>
                <a:srgbClr val="FFFC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1561000" y="2040875"/>
            <a:ext cx="612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Agrees that the quality and hygiene of the toilets is a clear indicator for the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general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 hygiene of a public space [1].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3824050" y="2748750"/>
            <a:ext cx="54606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tr" sz="1200">
                <a:latin typeface="Arial"/>
                <a:ea typeface="Arial"/>
                <a:cs typeface="Arial"/>
                <a:sym typeface="Arial"/>
              </a:rPr>
              <a:t>Gençlik Parkı is located in the center of Ankara, Ulus [6].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tr" sz="1200">
                <a:latin typeface="Arial"/>
                <a:ea typeface="Arial"/>
                <a:cs typeface="Arial"/>
                <a:sym typeface="Arial"/>
              </a:rPr>
              <a:t>It has wedding hall, amusement park, opera house, places for drinking tea and restaurants [6].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tr" sz="1200">
                <a:latin typeface="Arial"/>
                <a:ea typeface="Arial"/>
                <a:cs typeface="Arial"/>
                <a:sym typeface="Arial"/>
              </a:rPr>
              <a:t>%15.7 of visitors stays in Gençlik Parkı for more than 4 hours [5].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tr" sz="1200">
                <a:latin typeface="Arial"/>
                <a:ea typeface="Arial"/>
                <a:cs typeface="Arial"/>
                <a:sym typeface="Arial"/>
              </a:rPr>
              <a:t>It has two public restrooms on the outside [7].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8595306" y="48144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graphicFrame>
        <p:nvGraphicFramePr>
          <p:cNvPr id="158" name="Google Shape;158;p19"/>
          <p:cNvGraphicFramePr/>
          <p:nvPr/>
        </p:nvGraphicFramePr>
        <p:xfrm>
          <a:off x="100750" y="12964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{3CBC2072-EAEA-4442-B2C5-5BB51A7628E8}</a:tableStyleId>
              </a:tblPr>
              <a:tblGrid>
                <a:gridCol w="1386250"/>
                <a:gridCol w="1146875"/>
                <a:gridCol w="1146875"/>
              </a:tblGrid>
              <a:tr h="51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Frequency of visiting  the park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Park visitors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(n = 152) %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Local People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(n= 150) (%)</a:t>
                      </a:r>
                      <a:endParaRPr b="1" sz="700"/>
                    </a:p>
                  </a:txBody>
                  <a:tcPr marT="91425" marB="91425" marR="91425" marL="91425"/>
                </a:tc>
              </a:tr>
              <a:tr h="2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Everyday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1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At least 1 day in a week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18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At least 1 day in two week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At least 1 day in a month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20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At least 1 day in a year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45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33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Not visiting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–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53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Never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–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Sum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100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100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9" name="Google Shape;159;p19"/>
          <p:cNvSpPr txBox="1"/>
          <p:nvPr/>
        </p:nvSpPr>
        <p:spPr>
          <a:xfrm>
            <a:off x="582750" y="949100"/>
            <a:ext cx="29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Roboto"/>
                <a:ea typeface="Roboto"/>
                <a:cs typeface="Roboto"/>
                <a:sym typeface="Roboto"/>
              </a:rPr>
              <a:t>Frequency of Visiting the Park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311700" y="44605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6: Frequency table of visiting the park [5]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512" y="154088"/>
            <a:ext cx="3431676" cy="22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5657625" y="239475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7: Gençlik Parkı Ankara [20]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 txBox="1"/>
          <p:nvPr>
            <p:ph idx="12" type="sldNum"/>
          </p:nvPr>
        </p:nvSpPr>
        <p:spPr>
          <a:xfrm>
            <a:off x="8595306" y="481786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3289375" y="1926225"/>
            <a:ext cx="2988300" cy="21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To be able to call cleaning staff when it needed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170" name="Google Shape;170;p20"/>
          <p:cNvSpPr txBox="1"/>
          <p:nvPr/>
        </p:nvSpPr>
        <p:spPr>
          <a:xfrm>
            <a:off x="6191125" y="1926225"/>
            <a:ext cx="292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Prevent possible diseases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334450" y="1926225"/>
            <a:ext cx="2735700" cy="21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To make restroom clean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tr"/>
              <a:t>most of the time</a:t>
            </a:r>
            <a:endParaRPr b="1"/>
          </a:p>
        </p:txBody>
      </p:sp>
      <p:sp>
        <p:nvSpPr>
          <p:cNvPr id="172" name="Google Shape;172;p20"/>
          <p:cNvSpPr/>
          <p:nvPr/>
        </p:nvSpPr>
        <p:spPr>
          <a:xfrm>
            <a:off x="334450" y="1341025"/>
            <a:ext cx="2756400" cy="5190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316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611350" y="1331125"/>
            <a:ext cx="220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solidFill>
                  <a:srgbClr val="FFFCF2"/>
                </a:solidFill>
                <a:latin typeface="Roboto"/>
                <a:ea typeface="Roboto"/>
                <a:cs typeface="Roboto"/>
                <a:sym typeface="Roboto"/>
              </a:rPr>
              <a:t>	Purpose</a:t>
            </a:r>
            <a:endParaRPr sz="2300">
              <a:solidFill>
                <a:srgbClr val="FFFC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3358425" y="1341025"/>
            <a:ext cx="2756400" cy="5190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316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3635325" y="1331125"/>
            <a:ext cx="220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solidFill>
                  <a:srgbClr val="FFFCF2"/>
                </a:solidFill>
                <a:latin typeface="Roboto"/>
                <a:ea typeface="Roboto"/>
                <a:cs typeface="Roboto"/>
                <a:sym typeface="Roboto"/>
              </a:rPr>
              <a:t>        Impact</a:t>
            </a:r>
            <a:endParaRPr sz="2300">
              <a:solidFill>
                <a:srgbClr val="FFFC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6277663" y="1341025"/>
            <a:ext cx="2756400" cy="5190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316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6346838" y="1331125"/>
            <a:ext cx="285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solidFill>
                  <a:srgbClr val="FFFCF2"/>
                </a:solidFill>
                <a:latin typeface="Roboto"/>
                <a:ea typeface="Roboto"/>
                <a:cs typeface="Roboto"/>
                <a:sym typeface="Roboto"/>
              </a:rPr>
              <a:t>	Significance</a:t>
            </a:r>
            <a:endParaRPr sz="2300">
              <a:solidFill>
                <a:srgbClr val="FFFC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Problem Definition</a:t>
            </a:r>
            <a:endParaRPr/>
          </a:p>
        </p:txBody>
      </p:sp>
      <p:sp>
        <p:nvSpPr>
          <p:cNvPr id="183" name="Google Shape;183;p21"/>
          <p:cNvSpPr txBox="1"/>
          <p:nvPr>
            <p:ph idx="4294967295" type="body"/>
          </p:nvPr>
        </p:nvSpPr>
        <p:spPr>
          <a:xfrm>
            <a:off x="311700" y="11193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/>
              <a:t>Problem: Masjid toilet is not clean in Ankara Gençlik Parkı </a:t>
            </a:r>
            <a:endParaRPr/>
          </a:p>
        </p:txBody>
      </p:sp>
      <p:sp>
        <p:nvSpPr>
          <p:cNvPr id="184" name="Google Shape;184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00" y="1584825"/>
            <a:ext cx="1782825" cy="300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075" y="1584825"/>
            <a:ext cx="1591158" cy="300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2050" y="1584825"/>
            <a:ext cx="1591149" cy="300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9225" y="1584825"/>
            <a:ext cx="1591149" cy="300615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311700" y="45599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7:  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Entrance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 of the restroom [21]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2794825" y="45599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8:  Sink of the restroom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 [21]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5302600" y="45599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9: 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Entrance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[21]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7140450" y="45599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10:  Masjid 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 [21]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80000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